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476" r:id="rId4"/>
    <p:sldId id="474" r:id="rId5"/>
    <p:sldId id="466" r:id="rId6"/>
    <p:sldId id="477" r:id="rId7"/>
    <p:sldId id="479" r:id="rId8"/>
    <p:sldId id="480" r:id="rId9"/>
    <p:sldId id="481" r:id="rId10"/>
    <p:sldId id="482" r:id="rId11"/>
    <p:sldId id="483" r:id="rId12"/>
    <p:sldId id="486" r:id="rId13"/>
    <p:sldId id="484" r:id="rId14"/>
    <p:sldId id="487" r:id="rId15"/>
    <p:sldId id="488" r:id="rId16"/>
    <p:sldId id="489" r:id="rId17"/>
    <p:sldId id="490" r:id="rId18"/>
    <p:sldId id="491" r:id="rId19"/>
    <p:sldId id="492" r:id="rId20"/>
    <p:sldId id="468" r:id="rId21"/>
    <p:sldId id="494" r:id="rId22"/>
    <p:sldId id="470" r:id="rId23"/>
    <p:sldId id="471" r:id="rId24"/>
    <p:sldId id="472" r:id="rId25"/>
    <p:sldId id="475" r:id="rId26"/>
    <p:sldId id="352" r:id="rId27"/>
    <p:sldId id="478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69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22-Jan-18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22-Jan-18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670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4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30B065-9C25-42FF-9F6D-5BADF21CF7C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F567E1-7986-40E6-B788-79950F802E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2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45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softuni.bg/courses/csharp-advanced/" TargetMode="External"/><Relationship Id="rId7" Type="http://schemas.openxmlformats.org/officeDocument/2006/relationships/hyperlink" Target="http://facebook.com/groups/SoftUniCsharpAdvancedJanuary201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softuni.bg/forum/categories/3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advanced-csharp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0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7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439839"/>
            <a:ext cx="5648771" cy="1662657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C#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 rot="576164">
            <a:off x="5114722" y="3847700"/>
            <a:ext cx="190020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Advanced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C6C2E-BF9B-441C-8492-00108CCEBD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846" y="3997828"/>
            <a:ext cx="2253081" cy="2438400"/>
          </a:xfrm>
          <a:prstGeom prst="rect">
            <a:avLst/>
          </a:prstGeom>
        </p:spPr>
      </p:pic>
      <p:pic>
        <p:nvPicPr>
          <p:cNvPr id="1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18E460B3-369F-49CB-89F3-526B0D4E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7F29A7-A391-47DF-904B-9260D7341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Yavor Valchev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Senior Programmer with 10 years of experience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Team Lead at </a:t>
            </a:r>
            <a:r>
              <a:rPr lang="en-US" dirty="0"/>
              <a:t>Up2 Technology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mountain hiking, traveling </a:t>
            </a:r>
            <a:br>
              <a:rPr lang="en-US" sz="3200" noProof="1"/>
            </a:br>
            <a:r>
              <a:rPr lang="en-US" sz="3200" noProof="1"/>
              <a:t>and meeting new people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62095-7411-4C6F-9C08-E93E881A2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1353463"/>
            <a:ext cx="2819400" cy="3756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56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Bozhidar Danchev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smart technologies, AI and</a:t>
            </a:r>
            <a:br>
              <a:rPr lang="en-US" sz="3200" noProof="1"/>
            </a:br>
            <a:r>
              <a:rPr lang="en-US" sz="3200" noProof="1"/>
              <a:t>Gaming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50611-5350-4A31-8B50-56190C84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6" r="8756"/>
          <a:stretch/>
        </p:blipFill>
        <p:spPr>
          <a:xfrm>
            <a:off x="8132151" y="1371600"/>
            <a:ext cx="3268522" cy="3962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366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0-60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22-Jan-2018 – 22-Apr-2018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C#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828800"/>
            <a:ext cx="87630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https://softuni.bg/courses/csharp-advanced/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softuni.bg/forum/categories/30/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410200"/>
            <a:ext cx="8763000" cy="105346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SoftUniCsharpAdvancedJanuary2018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Advanced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Core 2.1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Advanced–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https://softuni.bg/courses/advanced-csharp</a:t>
            </a:r>
            <a:endParaRPr lang="en-US" dirty="0"/>
          </a:p>
        </p:txBody>
      </p:sp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7F8B780F-7534-4EA3-87FF-C7EA87CCB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F37FCE18-DA5F-4C06-9A3F-87E2F2C637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5" name="Picture 14">
            <a:hlinkClick r:id="rId8"/>
            <a:extLst>
              <a:ext uri="{FF2B5EF4-FFF2-40B4-BE49-F238E27FC236}">
                <a16:creationId xmlns:a16="http://schemas.microsoft.com/office/drawing/2014/main" id="{B8E3C749-CC8B-41C7-99AB-22E9873DDE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  <a:extLst>
              <a:ext uri="{FF2B5EF4-FFF2-40B4-BE49-F238E27FC236}">
                <a16:creationId xmlns:a16="http://schemas.microsoft.com/office/drawing/2014/main" id="{94557B51-24F6-4106-AA67-BE09EA2E3E6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9" name="Picture 18">
            <a:hlinkClick r:id="rId12"/>
            <a:extLst>
              <a:ext uri="{FF2B5EF4-FFF2-40B4-BE49-F238E27FC236}">
                <a16:creationId xmlns:a16="http://schemas.microsoft.com/office/drawing/2014/main" id="{00C7D60B-85D4-4DA6-823F-804A182005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  <a:extLst>
              <a:ext uri="{FF2B5EF4-FFF2-40B4-BE49-F238E27FC236}">
                <a16:creationId xmlns:a16="http://schemas.microsoft.com/office/drawing/2014/main" id="{09EF9ED4-0DC0-40B2-94B4-45F6F25964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2B2AA69A-D6AA-42FF-99DC-F9CBA3E071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8"/>
            <a:extLst>
              <a:ext uri="{FF2B5EF4-FFF2-40B4-BE49-F238E27FC236}">
                <a16:creationId xmlns:a16="http://schemas.microsoft.com/office/drawing/2014/main" id="{6FD0DBE7-E90A-4822-A16E-D834672589D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7981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4243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CSharp</a:t>
            </a:r>
            <a:r>
              <a:rPr lang="en-US" sz="11500" b="1" dirty="0"/>
              <a:t>-Fund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3238" y="4648200"/>
            <a:ext cx="11062348" cy="820600"/>
          </a:xfrm>
        </p:spPr>
        <p:txBody>
          <a:bodyPr/>
          <a:lstStyle/>
          <a:p>
            <a:r>
              <a:rPr lang="en-US" dirty="0"/>
              <a:t>C#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49038" y="5602568"/>
            <a:ext cx="9690748" cy="719034"/>
          </a:xfrm>
        </p:spPr>
        <p:txBody>
          <a:bodyPr/>
          <a:lstStyle/>
          <a:p>
            <a:r>
              <a:rPr lang="en-US" dirty="0"/>
              <a:t>Intensive 4 Months C#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16908-0242-41BB-99B5-6D450D97A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574231"/>
            <a:ext cx="3657600" cy="393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C#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homework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Advanced</a:t>
            </a:r>
          </a:p>
          <a:p>
            <a:pPr lvl="1"/>
            <a:r>
              <a:rPr lang="en-US" dirty="0"/>
              <a:t>Stacks &amp; Queues, Matrices, Streams, Functional Programming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OOP Basics</a:t>
            </a:r>
          </a:p>
          <a:p>
            <a:pPr lvl="1"/>
            <a:r>
              <a:rPr lang="en-US" dirty="0"/>
              <a:t>Defining Classes, Encapsulation, Interfaces, Polymorphism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OOP Advanced</a:t>
            </a:r>
          </a:p>
          <a:p>
            <a:pPr lvl="1"/>
            <a:r>
              <a:rPr lang="en-US" dirty="0"/>
              <a:t>SOLID Principles, Generics, Iterators, Reflection,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Fundamentals Module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3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22-Jan-2018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11-Feb-2018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3430286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OOP 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12-Feb-2018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18-Mar-2018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62264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823174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474466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6806673" y="1981200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5844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0254045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prstClr val="black"/>
                </a:solidFill>
              </a:rPr>
              <a:t>TBA</a:t>
            </a:r>
            <a:endParaRPr lang="bg-BG" sz="2200" b="1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22-Jan-2018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12-Feb-2018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04683" y="150489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19-Mar-2018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9AB6A-7002-40D7-9E29-57CE4492B469}"/>
              </a:ext>
            </a:extLst>
          </p:cNvPr>
          <p:cNvSpPr txBox="1"/>
          <p:nvPr/>
        </p:nvSpPr>
        <p:spPr>
          <a:xfrm>
            <a:off x="6802628" y="2876046"/>
            <a:ext cx="3430286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OOP 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19-Mar-2018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22-Apr-2018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4FB44A-DBCC-4C07-81FF-696D35B2EA6B}"/>
              </a:ext>
            </a:extLst>
          </p:cNvPr>
          <p:cNvCxnSpPr>
            <a:cxnSpLocks/>
          </p:cNvCxnSpPr>
          <p:nvPr/>
        </p:nvCxnSpPr>
        <p:spPr>
          <a:xfrm>
            <a:off x="8837612" y="211379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76C2E1-7160-4C4B-A0F9-5C0DB95BE884}"/>
              </a:ext>
            </a:extLst>
          </p:cNvPr>
          <p:cNvCxnSpPr/>
          <p:nvPr/>
        </p:nvCxnSpPr>
        <p:spPr>
          <a:xfrm>
            <a:off x="53324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" grpId="0"/>
      <p:bldP spid="48" grpId="0"/>
      <p:bldP spid="50" grpId="0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7952A-74AC-49E5-ABB8-B585F37DA8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53">
            <a:off x="9239134" y="1826934"/>
            <a:ext cx="2025984" cy="2177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A0C06-9AEA-479E-9FF3-4B4C68A89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16" y="838200"/>
            <a:ext cx="5112296" cy="362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Stacks and Queues</a:t>
            </a:r>
          </a:p>
          <a:p>
            <a:pPr>
              <a:lnSpc>
                <a:spcPct val="110000"/>
              </a:lnSpc>
            </a:pPr>
            <a:r>
              <a:rPr lang="en-US" dirty="0"/>
              <a:t>Matrices</a:t>
            </a:r>
          </a:p>
          <a:p>
            <a:pPr>
              <a:lnSpc>
                <a:spcPct val="110000"/>
              </a:lnSpc>
            </a:pPr>
            <a:r>
              <a:rPr lang="en-US" dirty="0"/>
              <a:t>Streams</a:t>
            </a:r>
          </a:p>
          <a:p>
            <a:pPr>
              <a:lnSpc>
                <a:spcPct val="110000"/>
              </a:lnSpc>
            </a:pPr>
            <a:r>
              <a:rPr lang="en-US" dirty="0"/>
              <a:t>Functional Programming</a:t>
            </a:r>
          </a:p>
          <a:p>
            <a:pPr>
              <a:lnSpc>
                <a:spcPct val="110000"/>
              </a:lnSpc>
            </a:pPr>
            <a:r>
              <a:rPr lang="en-US" dirty="0"/>
              <a:t>Exam Preparation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Simulates an actual exam</a:t>
            </a:r>
          </a:p>
          <a:p>
            <a:pPr>
              <a:lnSpc>
                <a:spcPct val="110000"/>
              </a:lnSpc>
            </a:pPr>
            <a:r>
              <a:rPr lang="en-US" dirty="0"/>
              <a:t>Exam Preparation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Trainer solves the Exam Preparation</a:t>
            </a:r>
          </a:p>
          <a:p>
            <a:pPr>
              <a:lnSpc>
                <a:spcPct val="110000"/>
              </a:lnSpc>
            </a:pPr>
            <a:r>
              <a:rPr lang="en-US" dirty="0"/>
              <a:t>Exam Preparation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Trainer solves the Exam Preparation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851</Words>
  <Application>Microsoft Office PowerPoint</Application>
  <PresentationFormat>По избор</PresentationFormat>
  <Paragraphs>188</Paragraphs>
  <Slides>26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C# Advanced</vt:lpstr>
      <vt:lpstr>Table of Contents</vt:lpstr>
      <vt:lpstr>SoftUni Diamond Partners</vt:lpstr>
      <vt:lpstr>Questions</vt:lpstr>
      <vt:lpstr>C# Fundamentals Module @ SoftUni</vt:lpstr>
      <vt:lpstr>C# Fundamentals Module Goals</vt:lpstr>
      <vt:lpstr>C# Fundamentals Module – Timeline</vt:lpstr>
      <vt:lpstr>C# Advanced</vt:lpstr>
      <vt:lpstr>Course Topics</vt:lpstr>
      <vt:lpstr>The Trainers Team</vt:lpstr>
      <vt:lpstr>Trainers Team</vt:lpstr>
      <vt:lpstr>Trainers Team (2)</vt:lpstr>
      <vt:lpstr>C# Advanced</vt:lpstr>
      <vt:lpstr>Training Duration and Schedule</vt:lpstr>
      <vt:lpstr>Your RFID Chip</vt:lpstr>
      <vt:lpstr>C# Advanced</vt:lpstr>
      <vt:lpstr>Scoring System for the Course</vt:lpstr>
      <vt:lpstr>Homework Assignments &amp; Exercises</vt:lpstr>
      <vt:lpstr>Resources</vt:lpstr>
      <vt:lpstr>Course Web Site, Forum and FB Group</vt:lpstr>
      <vt:lpstr>The C# Advanced Slides and Videos</vt:lpstr>
      <vt:lpstr>The Free C# Fundamentals Textbook</vt:lpstr>
      <vt:lpstr>Required Software</vt:lpstr>
      <vt:lpstr>C# Advanced– Course Intro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PrograC# Advanced: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2018-01-22T10:22:04Z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